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70.xml" ContentType="application/vnd.openxmlformats-officedocument.presentationml.tags+xml"/>
  <Override PartName="/ppt/notesSlides/notesSlide43.xml" ContentType="application/vnd.openxmlformats-officedocument.presentationml.notesSlide+xml"/>
  <Override PartName="/ppt/tags/tag71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333" r:id="rId2"/>
    <p:sldId id="335" r:id="rId3"/>
    <p:sldId id="364" r:id="rId4"/>
    <p:sldId id="336" r:id="rId5"/>
    <p:sldId id="316" r:id="rId6"/>
    <p:sldId id="381" r:id="rId7"/>
    <p:sldId id="319" r:id="rId8"/>
    <p:sldId id="396" r:id="rId9"/>
    <p:sldId id="382" r:id="rId10"/>
    <p:sldId id="383" r:id="rId11"/>
    <p:sldId id="384" r:id="rId12"/>
    <p:sldId id="337" r:id="rId13"/>
    <p:sldId id="399" r:id="rId14"/>
    <p:sldId id="397" r:id="rId15"/>
    <p:sldId id="398" r:id="rId16"/>
    <p:sldId id="400" r:id="rId17"/>
    <p:sldId id="401" r:id="rId18"/>
    <p:sldId id="402" r:id="rId19"/>
    <p:sldId id="403" r:id="rId20"/>
    <p:sldId id="404" r:id="rId21"/>
    <p:sldId id="338" r:id="rId22"/>
    <p:sldId id="385" r:id="rId23"/>
    <p:sldId id="405" r:id="rId24"/>
    <p:sldId id="386" r:id="rId25"/>
    <p:sldId id="408" r:id="rId26"/>
    <p:sldId id="407" r:id="rId27"/>
    <p:sldId id="365" r:id="rId28"/>
    <p:sldId id="387" r:id="rId29"/>
    <p:sldId id="388" r:id="rId30"/>
    <p:sldId id="389" r:id="rId31"/>
    <p:sldId id="368" r:id="rId32"/>
    <p:sldId id="390" r:id="rId33"/>
    <p:sldId id="391" r:id="rId34"/>
    <p:sldId id="370" r:id="rId35"/>
    <p:sldId id="373" r:id="rId36"/>
    <p:sldId id="392" r:id="rId37"/>
    <p:sldId id="393" r:id="rId38"/>
    <p:sldId id="394" r:id="rId39"/>
    <p:sldId id="409" r:id="rId40"/>
    <p:sldId id="379" r:id="rId41"/>
    <p:sldId id="369" r:id="rId42"/>
    <p:sldId id="362" r:id="rId43"/>
    <p:sldId id="339" r:id="rId44"/>
    <p:sldId id="395" r:id="rId45"/>
    <p:sldId id="363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978"/>
    <a:srgbClr val="CAB48A"/>
    <a:srgbClr val="FF959F"/>
    <a:srgbClr val="FF5D6D"/>
    <a:srgbClr val="FF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02" y="72"/>
      </p:cViewPr>
      <p:guideLst>
        <p:guide orient="horz" pos="21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998B-F318-4269-A573-074B4A6F08C4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BA7-7470-4D7A-863C-5FB185047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4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89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1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39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253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46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4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58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0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94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867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12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9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94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78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34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893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75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27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36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15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22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5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03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241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5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34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20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903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952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156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967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19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560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28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289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954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2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90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26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95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5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60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75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3000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2.xml"/><Relationship Id="rId7" Type="http://schemas.openxmlformats.org/officeDocument/2006/relationships/image" Target="../media/image3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4.xml"/><Relationship Id="rId7" Type="http://schemas.openxmlformats.org/officeDocument/2006/relationships/image" Target="../media/image3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41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401961" y="0"/>
              <a:ext cx="751184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0723" y="1519084"/>
              <a:ext cx="11941277" cy="5338916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696065" y="0"/>
              <a:ext cx="1238864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527458" y="0"/>
              <a:ext cx="1406013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0" y="0"/>
              <a:ext cx="5058697" cy="408530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259617" y="2350871"/>
            <a:ext cx="3454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SE2020-G01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412773" y="3363769"/>
            <a:ext cx="31480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项目总结</a:t>
            </a:r>
          </a:p>
        </p:txBody>
      </p:sp>
      <p:sp>
        <p:nvSpPr>
          <p:cNvPr id="49" name="Rectangle 30"/>
          <p:cNvSpPr/>
          <p:nvPr/>
        </p:nvSpPr>
        <p:spPr>
          <a:xfrm flipH="1">
            <a:off x="4582795" y="4408805"/>
            <a:ext cx="24339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G01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小组全员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组长：董思诚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组员：李磊、陈安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88959" y="1207527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SRS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60491"/>
              </p:ext>
            </p:extLst>
          </p:nvPr>
        </p:nvGraphicFramePr>
        <p:xfrm>
          <a:off x="740198" y="2070852"/>
          <a:ext cx="5411470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345"/>
                <a:gridCol w="1363980"/>
                <a:gridCol w="1363980"/>
                <a:gridCol w="1320165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版本号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修改人员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修改时间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备注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书写部分内容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补充用户类型及数据字典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董思诚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补充部分用例图，正式发布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1.1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>
                          <a:effectLst/>
                        </a:rPr>
                        <a:t>2020.11.25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dirty="0">
                          <a:effectLst/>
                        </a:rPr>
                        <a:t>补充管理员用户代表、更新新的需求指标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8819" t="16508" r="29792" b="3187"/>
          <a:stretch/>
        </p:blipFill>
        <p:spPr>
          <a:xfrm>
            <a:off x="6699250" y="1066799"/>
            <a:ext cx="5046133" cy="53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10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数据字典与</a:t>
            </a:r>
            <a:r>
              <a:rPr lang="en-US" altLang="zh-CN" sz="2400" b="1" dirty="0" smtClean="0">
                <a:latin typeface="+mn-ea"/>
              </a:rPr>
              <a:t>ER</a:t>
            </a:r>
            <a:r>
              <a:rPr lang="zh-CN" altLang="en-US" sz="2400" b="1" dirty="0" smtClean="0">
                <a:latin typeface="+mn-ea"/>
              </a:rPr>
              <a:t>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28681" t="16127" r="29791" b="9276"/>
          <a:stretch/>
        </p:blipFill>
        <p:spPr>
          <a:xfrm>
            <a:off x="340131" y="1532466"/>
            <a:ext cx="5063067" cy="4978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6" y="0"/>
            <a:ext cx="6268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5437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界面原型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首页</a:t>
            </a:r>
            <a:endParaRPr lang="zh-CN" altLang="en-US" sz="1200" dirty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9369" r="25081"/>
          <a:stretch>
            <a:fillRect/>
          </a:stretch>
        </p:blipFill>
        <p:spPr bwMode="auto">
          <a:xfrm>
            <a:off x="2953232" y="1480347"/>
            <a:ext cx="6278082" cy="492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8477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9962" r="24274" b="13196"/>
          <a:stretch>
            <a:fillRect/>
          </a:stretch>
        </p:blipFill>
        <p:spPr bwMode="auto">
          <a:xfrm>
            <a:off x="298503" y="1428507"/>
            <a:ext cx="6298459" cy="41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登录注册</a:t>
            </a:r>
            <a:endParaRPr lang="zh-CN" altLang="en-US" sz="1200" dirty="0"/>
          </a:p>
        </p:txBody>
      </p:sp>
      <p:pic>
        <p:nvPicPr>
          <p:cNvPr id="1028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7631" r="24913" b="14075"/>
          <a:stretch>
            <a:fillRect/>
          </a:stretch>
        </p:blipFill>
        <p:spPr bwMode="auto">
          <a:xfrm>
            <a:off x="5809859" y="1176867"/>
            <a:ext cx="6213811" cy="421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2757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游戏专区和游戏攻略</a:t>
            </a:r>
            <a:endParaRPr lang="zh-CN" altLang="en-US" sz="1200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8224" r="25407" b="1474"/>
          <a:stretch>
            <a:fillRect/>
          </a:stretch>
        </p:blipFill>
        <p:spPr bwMode="auto">
          <a:xfrm>
            <a:off x="233363" y="1629477"/>
            <a:ext cx="5543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7631" r="24921"/>
          <a:stretch>
            <a:fillRect/>
          </a:stretch>
        </p:blipFill>
        <p:spPr bwMode="auto">
          <a:xfrm>
            <a:off x="6117697" y="1565105"/>
            <a:ext cx="55245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48460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个人中心和资讯</a:t>
            </a:r>
            <a:endParaRPr lang="zh-CN" altLang="en-US" sz="1200" dirty="0"/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t="6444" r="24756" b="22878"/>
          <a:stretch>
            <a:fillRect/>
          </a:stretch>
        </p:blipFill>
        <p:spPr bwMode="auto">
          <a:xfrm>
            <a:off x="223937" y="1701800"/>
            <a:ext cx="6425042" cy="395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7918" r="24878" b="877"/>
          <a:stretch>
            <a:fillRect/>
          </a:stretch>
        </p:blipFill>
        <p:spPr bwMode="auto">
          <a:xfrm>
            <a:off x="6675382" y="1572419"/>
            <a:ext cx="53435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32391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论坛</a:t>
            </a:r>
            <a:endParaRPr lang="zh-CN" altLang="en-US" sz="1200" dirty="0"/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t="7608" r="20102" b="308"/>
          <a:stretch>
            <a:fillRect/>
          </a:stretch>
        </p:blipFill>
        <p:spPr bwMode="auto">
          <a:xfrm>
            <a:off x="495830" y="1748896"/>
            <a:ext cx="5362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8485" r="25443" b="877"/>
          <a:stretch>
            <a:fillRect/>
          </a:stretch>
        </p:blipFill>
        <p:spPr bwMode="auto">
          <a:xfrm>
            <a:off x="6210829" y="1748896"/>
            <a:ext cx="52673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87969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论坛</a:t>
            </a:r>
            <a:endParaRPr lang="zh-CN" altLang="en-US" sz="1200" dirty="0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7631" r="34090"/>
          <a:stretch>
            <a:fillRect/>
          </a:stretch>
        </p:blipFill>
        <p:spPr bwMode="auto">
          <a:xfrm>
            <a:off x="3191933" y="1015935"/>
            <a:ext cx="5703889" cy="51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8304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管理员界面</a:t>
            </a:r>
            <a:endParaRPr lang="zh-CN" altLang="en-US" sz="1200" dirty="0"/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8511"/>
          <a:stretch>
            <a:fillRect/>
          </a:stretch>
        </p:blipFill>
        <p:spPr bwMode="auto">
          <a:xfrm>
            <a:off x="0" y="1629477"/>
            <a:ext cx="6870602" cy="386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t="8203" r="15773"/>
          <a:stretch>
            <a:fillRect/>
          </a:stretch>
        </p:blipFill>
        <p:spPr bwMode="auto">
          <a:xfrm>
            <a:off x="5665787" y="1480347"/>
            <a:ext cx="6119285" cy="423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2770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1" y="1672720"/>
            <a:ext cx="2788912" cy="629980"/>
            <a:chOff x="7144892" y="2460462"/>
            <a:chExt cx="2788912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2" y="2460462"/>
              <a:ext cx="2567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6976748" y="4871145"/>
            <a:ext cx="3098800" cy="629980"/>
            <a:chOff x="7144893" y="2460462"/>
            <a:chExt cx="2788920" cy="629980"/>
          </a:xfrm>
        </p:grpSpPr>
        <p:sp>
          <p:nvSpPr>
            <p:cNvPr id="36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界面原型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51798" y="531913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管理员界面</a:t>
            </a:r>
            <a:endParaRPr lang="zh-CN" altLang="en-US" sz="1200" dirty="0"/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8511" r="16524"/>
          <a:stretch>
            <a:fillRect/>
          </a:stretch>
        </p:blipFill>
        <p:spPr bwMode="auto">
          <a:xfrm>
            <a:off x="2675468" y="1375812"/>
            <a:ext cx="7010344" cy="49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121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项目设计文档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总体设计文档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28959" t="16381" r="29722" b="3442"/>
          <a:stretch/>
        </p:blipFill>
        <p:spPr>
          <a:xfrm>
            <a:off x="5655734" y="1227666"/>
            <a:ext cx="5037667" cy="535093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4099"/>
              </p:ext>
            </p:extLst>
          </p:nvPr>
        </p:nvGraphicFramePr>
        <p:xfrm>
          <a:off x="674794" y="2247759"/>
          <a:ext cx="4667673" cy="2880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59"/>
                <a:gridCol w="847800"/>
                <a:gridCol w="447771"/>
                <a:gridCol w="1093044"/>
                <a:gridCol w="1537799"/>
              </a:tblGrid>
              <a:tr h="6866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版本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4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26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4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23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李磊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正式发布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2796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HIPO</a:t>
            </a:r>
            <a:r>
              <a:rPr lang="zh-CN" altLang="en-US" sz="2400" b="1" dirty="0">
                <a:latin typeface="+mn-ea"/>
              </a:rPr>
              <a:t>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83" y="2099733"/>
            <a:ext cx="9029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9492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详细设计文档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29028" t="15493" r="29861" b="3948"/>
          <a:stretch/>
        </p:blipFill>
        <p:spPr>
          <a:xfrm>
            <a:off x="6097952" y="953863"/>
            <a:ext cx="5391314" cy="578291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53744"/>
              </p:ext>
            </p:extLst>
          </p:nvPr>
        </p:nvGraphicFramePr>
        <p:xfrm>
          <a:off x="127000" y="2011539"/>
          <a:ext cx="5877819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835"/>
                <a:gridCol w="1481525"/>
                <a:gridCol w="1481525"/>
                <a:gridCol w="1433934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 dirty="0">
                          <a:effectLst/>
                        </a:rPr>
                        <a:t>版本号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修改人员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修改时间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备注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0.1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G01</a:t>
                      </a:r>
                      <a:r>
                        <a:rPr lang="zh-CN" sz="2000" kern="100">
                          <a:effectLst/>
                        </a:rPr>
                        <a:t>全组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2020.12.11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初步编写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1.0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G01</a:t>
                      </a:r>
                      <a:r>
                        <a:rPr lang="zh-CN" sz="2000" kern="100">
                          <a:effectLst/>
                        </a:rPr>
                        <a:t>全组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2020.12.13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正式发布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1.1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G01</a:t>
                      </a:r>
                      <a:r>
                        <a:rPr lang="zh-CN" sz="2000" kern="100">
                          <a:effectLst/>
                        </a:rPr>
                        <a:t>全组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2020.12.20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实现阶段修改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1.2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G01</a:t>
                      </a:r>
                      <a:r>
                        <a:rPr lang="zh-CN" sz="2000" kern="100">
                          <a:effectLst/>
                        </a:rPr>
                        <a:t>全组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2020.1.9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实现阶段进度更新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1.3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G01</a:t>
                      </a:r>
                      <a:r>
                        <a:rPr lang="zh-CN" sz="2000" kern="100">
                          <a:effectLst/>
                        </a:rPr>
                        <a:t>全组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>
                          <a:effectLst/>
                        </a:rPr>
                        <a:t>2020.1.13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>
                          <a:effectLst/>
                        </a:rPr>
                        <a:t>实现阶段进度更新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 dirty="0">
                          <a:effectLst/>
                        </a:rPr>
                        <a:t>1.4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 dirty="0">
                          <a:effectLst/>
                        </a:rPr>
                        <a:t>G01</a:t>
                      </a:r>
                      <a:r>
                        <a:rPr lang="zh-CN" sz="2000" kern="100" dirty="0">
                          <a:effectLst/>
                        </a:rPr>
                        <a:t>全组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en-US" sz="2000" kern="100" dirty="0">
                          <a:effectLst/>
                        </a:rPr>
                        <a:t>2020.1.13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267960" algn="r"/>
                        </a:tabLst>
                      </a:pPr>
                      <a:r>
                        <a:rPr lang="zh-CN" sz="2000" kern="100" dirty="0">
                          <a:effectLst/>
                        </a:rPr>
                        <a:t>相关设计算法补充完毕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35746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PDL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8820" t="16508" r="29861" b="16636"/>
          <a:stretch/>
        </p:blipFill>
        <p:spPr>
          <a:xfrm>
            <a:off x="2567325" y="1168580"/>
            <a:ext cx="6129867" cy="54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301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项目设计文档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数据库设计文档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9722" t="20440" r="30070" b="3696"/>
          <a:stretch/>
        </p:blipFill>
        <p:spPr>
          <a:xfrm>
            <a:off x="7052733" y="953863"/>
            <a:ext cx="4902200" cy="5063066"/>
          </a:xfrm>
          <a:prstGeom prst="rect">
            <a:avLst/>
          </a:prstGeom>
        </p:spPr>
      </p:pic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7" y="2122020"/>
            <a:ext cx="65532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2" y="2313238"/>
            <a:ext cx="6440695" cy="37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1" y="2437289"/>
            <a:ext cx="6155395" cy="342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3796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04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实现文档</a:t>
            </a:r>
          </a:p>
        </p:txBody>
      </p:sp>
    </p:spTree>
    <p:extLst>
      <p:ext uri="{BB962C8B-B14F-4D97-AF65-F5344CB8AC3E}">
        <p14:creationId xmlns:p14="http://schemas.microsoft.com/office/powerpoint/2010/main" val="355578107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58666" y="608785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代码规范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l="26528" t="23232" r="24722" b="3441"/>
          <a:stretch/>
        </p:blipFill>
        <p:spPr>
          <a:xfrm>
            <a:off x="262467" y="1480347"/>
            <a:ext cx="5943600" cy="48937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l="23889" t="15747" r="25208" b="3441"/>
          <a:stretch/>
        </p:blipFill>
        <p:spPr>
          <a:xfrm>
            <a:off x="5799665" y="1305145"/>
            <a:ext cx="6206067" cy="53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4160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代码清单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178445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707886"/>
            <a:chOff x="7144893" y="2460462"/>
            <a:chExt cx="2788911" cy="707886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29980"/>
            <a:chOff x="7144893" y="2460462"/>
            <a:chExt cx="2788911" cy="629980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995790" y="4889673"/>
            <a:ext cx="3098800" cy="629980"/>
            <a:chOff x="7144893" y="2460462"/>
            <a:chExt cx="2788920" cy="629980"/>
          </a:xfrm>
        </p:grpSpPr>
        <p:sp>
          <p:nvSpPr>
            <p:cNvPr id="38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版本管理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769502" y="572539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781873" y="5680065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000775" y="5854966"/>
            <a:ext cx="3098800" cy="629980"/>
            <a:chOff x="7144893" y="2460462"/>
            <a:chExt cx="2788920" cy="629980"/>
          </a:xfrm>
        </p:grpSpPr>
        <p:sp>
          <p:nvSpPr>
            <p:cNvPr id="46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项目总结评价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47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55094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实现文档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内部代码走查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05890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05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测试用例与测试计划</a:t>
            </a:r>
          </a:p>
        </p:txBody>
      </p:sp>
    </p:spTree>
    <p:extLst>
      <p:ext uri="{BB962C8B-B14F-4D97-AF65-F5344CB8AC3E}">
        <p14:creationId xmlns:p14="http://schemas.microsoft.com/office/powerpoint/2010/main" val="33876576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9" y="12532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测试用例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l="28681" t="16001" r="29931" b="2426"/>
          <a:stretch/>
        </p:blipFill>
        <p:spPr>
          <a:xfrm>
            <a:off x="2803931" y="1024466"/>
            <a:ext cx="5046134" cy="54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885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测试用例与测试计划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95733" y="602698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测试计划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l="29097" t="16508" r="29792" b="3062"/>
          <a:stretch/>
        </p:blipFill>
        <p:spPr>
          <a:xfrm>
            <a:off x="685798" y="1345843"/>
            <a:ext cx="5012267" cy="53678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l="24097" t="21582" r="25000" b="11053"/>
          <a:stretch/>
        </p:blipFill>
        <p:spPr>
          <a:xfrm>
            <a:off x="5764066" y="1629477"/>
            <a:ext cx="620606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593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06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项目成果</a:t>
            </a:r>
          </a:p>
        </p:txBody>
      </p:sp>
    </p:spTree>
    <p:extLst>
      <p:ext uri="{BB962C8B-B14F-4D97-AF65-F5344CB8AC3E}">
        <p14:creationId xmlns:p14="http://schemas.microsoft.com/office/powerpoint/2010/main" val="334237844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07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各种测试</a:t>
            </a:r>
          </a:p>
        </p:txBody>
      </p:sp>
    </p:spTree>
    <p:extLst>
      <p:ext uri="{BB962C8B-B14F-4D97-AF65-F5344CB8AC3E}">
        <p14:creationId xmlns:p14="http://schemas.microsoft.com/office/powerpoint/2010/main" val="24399194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393481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集成测试与测试结果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049503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759242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2400" b="1" dirty="0">
                <a:latin typeface="+mn-ea"/>
              </a:rPr>
              <a:t>用</a:t>
            </a:r>
            <a:r>
              <a:rPr lang="zh-CN" altLang="en-US" sz="2400" b="1" dirty="0" smtClean="0">
                <a:latin typeface="+mn-ea"/>
              </a:rPr>
              <a:t>户亲自测试与测试结果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83882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393481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系统测试与测试结果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909882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799" y="1100847"/>
            <a:ext cx="279673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endParaRPr lang="zh-CN" altLang="en-US" sz="1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04198" y="1253247"/>
            <a:ext cx="3393481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用户反馈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8"/>
          <a:stretch/>
        </p:blipFill>
        <p:spPr>
          <a:xfrm>
            <a:off x="3382951" y="1335469"/>
            <a:ext cx="4789637" cy="43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8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353" y="14473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76650" y="3435350"/>
            <a:ext cx="4284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项目分析与计划文档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08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版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本管理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4506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45826"/>
          <a:stretch/>
        </p:blipFill>
        <p:spPr>
          <a:xfrm>
            <a:off x="349114" y="335280"/>
            <a:ext cx="4018893" cy="614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3385" t="28935" r="32750" b="4710"/>
          <a:stretch/>
        </p:blipFill>
        <p:spPr>
          <a:xfrm>
            <a:off x="4724399" y="1945757"/>
            <a:ext cx="6847841" cy="4617603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683274" y="335280"/>
            <a:ext cx="3984725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我们小组使用</a:t>
            </a:r>
            <a:r>
              <a:rPr lang="en-US" altLang="zh-CN" sz="2400" b="1" dirty="0" err="1" smtClean="0">
                <a:latin typeface="+mn-ea"/>
              </a:rPr>
              <a:t>Git</a:t>
            </a:r>
            <a:r>
              <a:rPr lang="zh-CN" altLang="en-US" sz="2400" b="1" dirty="0" smtClean="0">
                <a:latin typeface="+mn-ea"/>
              </a:rPr>
              <a:t>进行版本控制，并且都有版本历史记录。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3421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参考资料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7" y="1617345"/>
            <a:ext cx="777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dirty="0"/>
              <a:t>.《</a:t>
            </a:r>
            <a:r>
              <a:rPr lang="zh-CN" altLang="en-US" sz="2400" dirty="0"/>
              <a:t>软件工程导论</a:t>
            </a:r>
            <a:r>
              <a:rPr lang="en-US" altLang="zh-CN" sz="2400" dirty="0"/>
              <a:t>》 </a:t>
            </a:r>
            <a:r>
              <a:rPr lang="zh-CN" altLang="en-US" sz="2400" dirty="0"/>
              <a:t>清华大学出版社 张海藩等 第</a:t>
            </a:r>
            <a:r>
              <a:rPr lang="en-US" altLang="zh-CN" sz="2400" dirty="0"/>
              <a:t>6</a:t>
            </a:r>
            <a:r>
              <a:rPr lang="zh-CN" altLang="en-US" sz="2400" dirty="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32619326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09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项目总结评价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小组分工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90679"/>
              </p:ext>
            </p:extLst>
          </p:nvPr>
        </p:nvGraphicFramePr>
        <p:xfrm>
          <a:off x="1182121" y="1767374"/>
          <a:ext cx="9254530" cy="20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906"/>
                <a:gridCol w="1850906"/>
                <a:gridCol w="1850906"/>
                <a:gridCol w="1850906"/>
                <a:gridCol w="1850906"/>
              </a:tblGrid>
              <a:tr h="56942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小组成员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工作量（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40%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工作质量（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工作效率（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分数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8/10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8/10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8.3/10</a:t>
                      </a:r>
                      <a:endParaRPr lang="zh-CN" altLang="en-US" sz="2000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10/10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9.4/10</a:t>
                      </a:r>
                      <a:endParaRPr lang="zh-CN" altLang="en-US" sz="2000" dirty="0"/>
                    </a:p>
                  </a:txBody>
                  <a:tcPr/>
                </a:tc>
              </a:tr>
              <a:tr h="45121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7/10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7/10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7.6/10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838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小组评价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6" y="1617345"/>
            <a:ext cx="10399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李磊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团</a:t>
            </a:r>
            <a:r>
              <a:rPr lang="zh-CN" altLang="en-US" sz="2400" dirty="0" smtClean="0"/>
              <a:t>队中的顶梁柱，技术高手外加优秀组员，对于任务完成的非常认真专心，是团队中不可多得的好帮手。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董</a:t>
            </a:r>
            <a:r>
              <a:rPr lang="zh-CN" altLang="en-US" sz="2400" dirty="0"/>
              <a:t>思诚</a:t>
            </a:r>
            <a:r>
              <a:rPr lang="zh-CN" altLang="en-US" sz="2400" dirty="0" smtClean="0"/>
              <a:t>：第一次当组长，对于组长的各项事务可能不太了解，期间遇到了很多事情，都要去询问李磊同学，完成任务质量在合格线偏上一点，并不算是很好的组长，没能很好的组织并安排组员的任务。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陈</a:t>
            </a:r>
            <a:r>
              <a:rPr lang="zh-CN" altLang="en-US" sz="2400" dirty="0"/>
              <a:t>安</a:t>
            </a:r>
            <a:r>
              <a:rPr lang="zh-CN" altLang="en-US" sz="2400" dirty="0" smtClean="0"/>
              <a:t>：不是同级生，沟通起来可能有点隔阂，但是有尽量完成任务的心态，交付的任务都能比较顺利的完成，技术上面可能有些许欠缺，但是总体来说是有全力协助全组的意愿，是个表现还行的组员。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17333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5"/>
          <a:stretch>
            <a:fillRect/>
          </a:stretch>
        </p:blipFill>
        <p:spPr>
          <a:xfrm rot="16866840">
            <a:off x="4099452" y="-1312423"/>
            <a:ext cx="1969952" cy="3393228"/>
          </a:xfrm>
          <a:custGeom>
            <a:avLst/>
            <a:gdLst>
              <a:gd name="connsiteX0" fmla="*/ 1303366 w 1969952"/>
              <a:gd name="connsiteY0" fmla="*/ 0 h 3393228"/>
              <a:gd name="connsiteX1" fmla="*/ 1969952 w 1969952"/>
              <a:gd name="connsiteY1" fmla="*/ 3393228 h 3393228"/>
              <a:gd name="connsiteX2" fmla="*/ 0 w 1969952"/>
              <a:gd name="connsiteY2" fmla="*/ 3393228 h 3393228"/>
              <a:gd name="connsiteX3" fmla="*/ 0 w 1969952"/>
              <a:gd name="connsiteY3" fmla="*/ 0 h 339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952" h="3393228">
                <a:moveTo>
                  <a:pt x="1303366" y="0"/>
                </a:moveTo>
                <a:lnTo>
                  <a:pt x="1969952" y="3393228"/>
                </a:lnTo>
                <a:lnTo>
                  <a:pt x="0" y="33932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54" y="0"/>
            <a:ext cx="2200847" cy="118272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69422" y="1015381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项目计划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94376"/>
              </p:ext>
            </p:extLst>
          </p:nvPr>
        </p:nvGraphicFramePr>
        <p:xfrm>
          <a:off x="472560" y="1859280"/>
          <a:ext cx="7309277" cy="452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765"/>
                <a:gridCol w="1327600"/>
                <a:gridCol w="701181"/>
                <a:gridCol w="1711636"/>
                <a:gridCol w="2408095"/>
              </a:tblGrid>
              <a:tr h="2870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版本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G01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新增项目计划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27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新增项目用户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0.4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28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修改项目背景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0.5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29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</a:t>
                      </a:r>
                      <a:r>
                        <a:rPr lang="en-US" sz="1800" kern="100">
                          <a:effectLst/>
                        </a:rPr>
                        <a:t>OBS</a:t>
                      </a:r>
                      <a:r>
                        <a:rPr lang="zh-CN" sz="1800" kern="100">
                          <a:effectLst/>
                        </a:rPr>
                        <a:t>图以及标题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正式发布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新增用户需求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新增新的用户类型、更新教师用户的需求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设计阶段相关调整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34638" t="16255" r="32670" b="5217"/>
          <a:stretch/>
        </p:blipFill>
        <p:spPr>
          <a:xfrm>
            <a:off x="7815704" y="591363"/>
            <a:ext cx="3985864" cy="5240866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5"/>
          <a:stretch>
            <a:fillRect/>
          </a:stretch>
        </p:blipFill>
        <p:spPr>
          <a:xfrm rot="16866840">
            <a:off x="4099452" y="-1312423"/>
            <a:ext cx="1969952" cy="3393228"/>
          </a:xfrm>
          <a:custGeom>
            <a:avLst/>
            <a:gdLst>
              <a:gd name="connsiteX0" fmla="*/ 1303366 w 1969952"/>
              <a:gd name="connsiteY0" fmla="*/ 0 h 3393228"/>
              <a:gd name="connsiteX1" fmla="*/ 1969952 w 1969952"/>
              <a:gd name="connsiteY1" fmla="*/ 3393228 h 3393228"/>
              <a:gd name="connsiteX2" fmla="*/ 0 w 1969952"/>
              <a:gd name="connsiteY2" fmla="*/ 3393228 h 3393228"/>
              <a:gd name="connsiteX3" fmla="*/ 0 w 1969952"/>
              <a:gd name="connsiteY3" fmla="*/ 0 h 339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952" h="3393228">
                <a:moveTo>
                  <a:pt x="1303366" y="0"/>
                </a:moveTo>
                <a:lnTo>
                  <a:pt x="1969952" y="3393228"/>
                </a:lnTo>
                <a:lnTo>
                  <a:pt x="0" y="33932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54" y="0"/>
            <a:ext cx="2200847" cy="118272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70189" y="83383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甘特图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16879" t="18519" r="43691" b="51111"/>
          <a:stretch/>
        </p:blipFill>
        <p:spPr>
          <a:xfrm>
            <a:off x="364067" y="2007937"/>
            <a:ext cx="4233333" cy="2082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3681" t="31986" r="45138" b="5091"/>
          <a:stretch/>
        </p:blipFill>
        <p:spPr>
          <a:xfrm>
            <a:off x="4788609" y="1182727"/>
            <a:ext cx="6239934" cy="4199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35208" t="34015" r="1042" b="5090"/>
          <a:stretch/>
        </p:blipFill>
        <p:spPr>
          <a:xfrm>
            <a:off x="4419600" y="2365454"/>
            <a:ext cx="7772400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562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141088" y="953863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可行性计划</a:t>
            </a:r>
            <a:endParaRPr lang="zh-CN" altLang="en-US" sz="12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290130"/>
              </p:ext>
            </p:extLst>
          </p:nvPr>
        </p:nvGraphicFramePr>
        <p:xfrm>
          <a:off x="436402" y="1911234"/>
          <a:ext cx="541147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345"/>
                <a:gridCol w="1363980"/>
                <a:gridCol w="1363980"/>
                <a:gridCol w="1320165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版本号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修改人员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修改时间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备注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0.1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李磊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2020.10.18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书写部分内容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0.2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李磊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2020.10.30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添加</a:t>
                      </a:r>
                      <a:r>
                        <a:rPr lang="en-US" sz="1800" kern="100" cap="all" dirty="0" err="1">
                          <a:effectLst/>
                        </a:rPr>
                        <a:t>swot</a:t>
                      </a:r>
                      <a:r>
                        <a:rPr lang="zh-CN" sz="1800" kern="100" cap="all" dirty="0">
                          <a:effectLst/>
                        </a:rPr>
                        <a:t>分析，以及我们的备选方案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0.3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2020.11.4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补全可行性分析报告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1.0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2020.11.8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>
                          <a:effectLst/>
                        </a:rPr>
                        <a:t>正式发布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1.1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G01</a:t>
                      </a:r>
                      <a:r>
                        <a:rPr lang="zh-CN" sz="1800" kern="100" cap="all">
                          <a:effectLst/>
                        </a:rPr>
                        <a:t>全员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800" kern="100" cap="all">
                          <a:effectLst/>
                        </a:rPr>
                        <a:t>2020.11.17</a:t>
                      </a:r>
                      <a:endParaRPr lang="zh-CN" sz="1400" b="1" kern="100" cap="all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1800" kern="100" cap="all" dirty="0">
                          <a:effectLst/>
                        </a:rPr>
                        <a:t>新增项目需求</a:t>
                      </a:r>
                      <a:endParaRPr lang="zh-CN" sz="1400" b="1" kern="100" cap="all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8820" t="21329" r="29861" b="3441"/>
          <a:stretch/>
        </p:blipFill>
        <p:spPr>
          <a:xfrm>
            <a:off x="6704303" y="234331"/>
            <a:ext cx="5037666" cy="5020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31389" t="23486" r="34653" b="57738"/>
          <a:stretch/>
        </p:blipFill>
        <p:spPr>
          <a:xfrm>
            <a:off x="5231416" y="4469929"/>
            <a:ext cx="6706584" cy="2029803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6542" y="78557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用户类别</a:t>
            </a:r>
            <a:endParaRPr lang="zh-CN" altLang="en-US" sz="12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49177"/>
              </p:ext>
            </p:extLst>
          </p:nvPr>
        </p:nvGraphicFramePr>
        <p:xfrm>
          <a:off x="2207485" y="1747830"/>
          <a:ext cx="7632849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/>
                <a:gridCol w="1589823"/>
                <a:gridCol w="4242826"/>
              </a:tblGrid>
              <a:tr h="493643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用户群分类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用户角色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用户描述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7800">
                <a:tc rowSpan="4"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攻略制作者用户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除了基本功能外还可以在论坛模块中自由的发帖子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普通用户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在网站当中自由浏览内容，可以收藏参与论坛讨论的网民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3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游客用户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对本攻略网站有兴趣的网民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52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管理员用户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用户信息管理、论坛内容审核管理的人员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10535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051425" y="303286"/>
              <a:ext cx="20669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项目分析与计划文档</a:t>
              </a: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6542" y="785578"/>
            <a:ext cx="2659578" cy="84389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用户类别</a:t>
            </a:r>
            <a:endParaRPr lang="zh-CN" altLang="en-US" sz="1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93716"/>
              </p:ext>
            </p:extLst>
          </p:nvPr>
        </p:nvGraphicFramePr>
        <p:xfrm>
          <a:off x="1757290" y="1466638"/>
          <a:ext cx="9147776" cy="5077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393"/>
                <a:gridCol w="1107204"/>
                <a:gridCol w="947632"/>
                <a:gridCol w="2332632"/>
                <a:gridCol w="1020526"/>
                <a:gridCol w="1255719"/>
                <a:gridCol w="1364670"/>
              </a:tblGrid>
              <a:tr h="489744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用户类别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用户姓名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当前身份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用户简介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权力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责任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利益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29877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全用户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杨枨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全用户代表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软件工程专业优秀教师，拥有丰富的软件工程系列课程的教学经验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9325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 </a:t>
                      </a:r>
                      <a:endParaRPr lang="zh-CN" sz="1600" kern="100" dirty="0" smtClean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普通用户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孙圣顺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普通用户代表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浙江大学城市学院统计专业学生，平常爱好玩游戏，对游戏攻略及游戏论坛多有很大的需求，对该游戏攻略网站有一定的需求。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主导本系统普通用户功能点的取舍。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根据初步拟定的网站原型，向项目组提供关于普通用户的相关功能点。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完成的系统将尽可能地满足其关于攻略及论坛功能的需求。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70659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普通用户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黄耀天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普通用户代表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浙江大学城市学院信管专业学生，对游戏攻略及游戏论坛多有接触，对该游戏攻略网站有一定的需求。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主导本系统攻略制作者用户功能点的取舍。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根据初步拟定的网站原型，向项目组提供关于普通用户的相关功能点。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完成的系统将尽可能地满足其关于攻略及论坛功能的需求。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7515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C6D7"/>
      </a:accent1>
      <a:accent2>
        <a:srgbClr val="B185E8"/>
      </a:accent2>
      <a:accent3>
        <a:srgbClr val="8ED4CA"/>
      </a:accent3>
      <a:accent4>
        <a:srgbClr val="4DA0CE"/>
      </a:accent4>
      <a:accent5>
        <a:srgbClr val="6A8BB6"/>
      </a:accent5>
      <a:accent6>
        <a:srgbClr val="7FCAD7"/>
      </a:accent6>
      <a:hlink>
        <a:srgbClr val="14B9CE"/>
      </a:hlink>
      <a:folHlink>
        <a:srgbClr val="2B2B2B"/>
      </a:folHlink>
    </a:clrScheme>
    <a:fontScheme name="思源黑体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1575</Words>
  <Application>Microsoft Office PowerPoint</Application>
  <PresentationFormat>宽屏</PresentationFormat>
  <Paragraphs>360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Open Sans</vt:lpstr>
      <vt:lpstr>等线</vt:lpstr>
      <vt:lpstr>思源黑体 CN Bold</vt:lpstr>
      <vt:lpstr>思源黑体 CN Normal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760</dc:title>
  <dc:creator>.</dc:creator>
  <cp:lastModifiedBy>dell</cp:lastModifiedBy>
  <cp:revision>208</cp:revision>
  <dcterms:created xsi:type="dcterms:W3CDTF">2019-03-25T13:14:00Z</dcterms:created>
  <dcterms:modified xsi:type="dcterms:W3CDTF">2021-01-14T13:53:04Z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